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552" r:id="rId5"/>
    <p:sldId id="547" r:id="rId6"/>
    <p:sldId id="551" r:id="rId7"/>
    <p:sldId id="559" r:id="rId8"/>
    <p:sldId id="556" r:id="rId9"/>
    <p:sldId id="561" r:id="rId10"/>
    <p:sldId id="562" r:id="rId11"/>
    <p:sldId id="564" r:id="rId12"/>
    <p:sldId id="553" r:id="rId13"/>
    <p:sldId id="29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71B8FF"/>
    <a:srgbClr val="FF643F"/>
    <a:srgbClr val="FF3B0D"/>
    <a:srgbClr val="FFC5B9"/>
    <a:srgbClr val="C6CBCF"/>
    <a:srgbClr val="FFC5C5"/>
    <a:srgbClr val="FED4DB"/>
    <a:srgbClr val="B3D9FF"/>
    <a:srgbClr val="00F4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247" autoAdjust="0"/>
  </p:normalViewPr>
  <p:slideViewPr>
    <p:cSldViewPr snapToGrid="0">
      <p:cViewPr varScale="1">
        <p:scale>
          <a:sx n="105" d="100"/>
          <a:sy n="105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5D5B5-A24C-4846-BBF0-6A61F4858CA6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7BC79-1EDD-40A6-A9B7-BB1C5C04FC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953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ar-SA" b="0" i="0" dirty="0">
                <a:solidFill>
                  <a:srgbClr val="555555"/>
                </a:solidFill>
                <a:effectLst/>
                <a:latin typeface="Poppins" panose="00000500000000000000" pitchFamily="2" charset="0"/>
              </a:rPr>
              <a:t>درجة الحرارة 16 درجة سيليزية . </a:t>
            </a:r>
          </a:p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ar-OM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الهستامين</a:t>
            </a:r>
            <a:r>
              <a:rPr lang="ar-OM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هو المادة الكيميائية الطبيعية الرئيسية المسؤولة عن ردود الفعل التحسسية الحقيقية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7BC79-1EDD-40A6-A9B7-BB1C5C04FCE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657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يمكن أن يحدث مرض سمك القد بسبب تناول الأسماك التي تحتوي على مستويات عالية من الهيستامين بسبب التخزين أو المعالجة غير السليمة.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التبريد </a:t>
            </a:r>
            <a:r>
              <a: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</a:t>
            </a:r>
            <a:r>
              <a:rPr kumimoji="0" lang="ar-OM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غير كافي للأسماك يمكن أن يؤدي إلى نمو البكتيريا وتكوين الهيستامين، مما يؤدي إلى ظهور أعراض التسمم السمكي عند الاستهلاك.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يمكن أن يؤدي التعامل غير السليم مع الأسماك أثناء الحصاد أو النقل أو التخزين إلى تراكم الهيستامين، مما يسبب التسمم بالسكومبرويد.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يمكن أن يؤدي التأخر في تجميد الأسماك أو تجميدها بشكل غير صحيح إلى تعزيز عمل البكتيريا، مما يؤدي إلى إنتاج الهيستامين والإصابة بمرض السكومبرويد اللاحق لدى الأفراد.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تعتبر أنواع الأسماك مثل التونة والماكريل أكثر عرضة لتكوين الهيستامين، مما يزيد من خطر التسمم بالسمك</a:t>
            </a:r>
            <a:r>
              <a:rPr kumimoji="0" lang="ar-OM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.</a:t>
            </a: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7BC79-1EDD-40A6-A9B7-BB1C5C04FCE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383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تن</a:t>
            </a:r>
            <a:r>
              <a:rPr kumimoji="0" lang="ar-OM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اول الأسماك الفاسدة أو المخزنة بشكل غير صحيح، مما يؤدي إلى نمو البكتيريا وإنتاج الهيستامين.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تناول الأسماك التي لم يتم تبريدها أو حفظها بشكل صحيح، مما يسمح بارتفاع مستويات الهيستامين ويسبب التسمم </a:t>
            </a:r>
            <a:r>
              <a:rPr kumimoji="0" lang="ar-OM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السكومبرويدي</a:t>
            </a:r>
            <a:r>
              <a:rPr kumimoji="0" lang="ar-OM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عدم الوعي حول التسمم السمكي وأعراضه، مما يؤدي إلى تأخير التشخيص والعلاج.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الأشخاص الذين يعانون من الحساسية تجاه أنواع معينة من الأسماك، وخاصة تلك المعرضة للتسمم بالسمك، هم أكثر عرضة للخطر.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05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إن الطهي غير الكافي للأسماك، وخاصة الأنواع المعرضة للتسمم بالسمك القد، قد يفشل في تدمير البكتيريا المنتجة للهيستامين، مما يزيد من المخاطر.</a:t>
            </a: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7BC79-1EDD-40A6-A9B7-BB1C5C04FCE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110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7BC79-1EDD-40A6-A9B7-BB1C5C04FCE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202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r" rtl="1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7BC79-1EDD-40A6-A9B7-BB1C5C04FCE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454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7BC79-1EDD-40A6-A9B7-BB1C5C04FCE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727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0562-D069-C40F-A4E7-EB9DB3A92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95CE6D-E540-E7A2-7688-E025E5688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C85C7-8A19-52FB-D2D8-C1F78C7D0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373F1-C551-E77E-C240-EE00F7A25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12561-EDC1-8679-FA85-966361C0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0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FBAE-DE01-3CAD-EB2E-F83BA1D5F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106746-5342-E043-1DCD-0A5485304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3E59D-F8C3-1E90-E7FF-4C4D20FD0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89D8D-15E0-7167-6653-1EF71ED5A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C4B47-6EDE-DA93-5D6D-A089D3E79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5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9083ED-F08F-E6C3-9EEA-0CA9877D9F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6486FF-8DB1-A9DF-265D-8FF5BC385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38459-C712-1231-8A00-B2BF2F19D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4AC99-D000-5717-0921-68B1A0D16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8B577-CA9C-E086-3425-105C5096A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92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492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943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230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125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877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882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953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27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2F5BC-A741-6048-FECD-9EE7FBF4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E82FF-33AC-E82E-5AB0-75E356940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06ACC-B8D7-BAE2-9C25-662E67900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BD541-4591-81C2-937B-0E453FF6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84557-2C56-9A75-0ED0-644D254C4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62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3841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677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597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E0E01-B7A6-B2C3-E9C6-7C89A855F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30929-3CA0-D269-6C46-90D1C35D4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0563B-9416-1B5F-D5B0-325D90FBC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030CB-E149-C11F-EDF5-FFCEA6B40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2068D-B4FD-C85C-2573-C6796919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E3812-3C03-3B01-F040-422774B3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D2A18-ED4F-36D0-C1BD-59B4E17A2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D481BA-E2EB-6323-F4B0-10A4BD220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BA9070-9F5B-0E74-0E4D-83D47F76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6CA0E8-819D-3682-EEB0-48A8852E5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745918-3894-6E47-1FDC-BE04F9DB7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0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8F79F-EF3D-5CE1-AB1E-55AF5DC9F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D21D9-5964-EDA8-B482-0C04DC2D3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97BC12-1F7C-F45D-3E0F-FD0399EAC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576F84-AB11-8900-3C90-AA1B3804D4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6169E9-8CFC-3EE3-2DE3-7337171A37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ACF548-2ED3-A15C-82E7-7FE1693C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01AB0-6AC3-DB67-BDA9-67E9F970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D1A746-4101-F141-21B4-669E1FFDF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63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5B502-2513-513B-FD11-577862238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1D496D-9A7D-90AB-5ED9-FE23F992E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390EF9-A017-9709-076C-2159A4763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693640-A6F0-A1CE-0DA4-36C5D0B78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8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E5D5CA-676D-1591-4E2F-193E2322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0910EA-D1A9-93B7-35DF-CF3416B79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E0FD5-5886-2DE6-ADEE-2B3386F61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96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ECA40-A8F2-E1C5-BA77-1175DAEA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E6A6B-AE59-FB87-5F5B-5DBB605A2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FCE5C-CB19-2FE7-FD42-DB9F856122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4C9BEB-53A2-0F1D-3277-2D2B523F6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04FE6-315F-C4A0-6355-37044DD53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F2371D-4147-AD11-D00F-13B66F36A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7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82416-DA7E-34E5-7DAE-F232F3EBE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AB65F9-1804-ED0F-C0F9-58BC74D641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A00CA7-2139-E6FF-1D55-B4E550D3C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19516-D97C-0298-49EA-01613DBC6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D7838B-E723-698D-FDA9-2CED78BC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DD302-54A3-B856-005B-BD947DC2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5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603717-A5F7-500D-8593-F44D680FD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E85CF-2FC4-876A-3316-203A15821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432CA-1C1A-1939-233A-318C3C41DA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C32E-8609-42CF-ADA8-518E5F12C2E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995D5-C822-8AC0-29DF-C8E5EC0321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E0F76-5613-A51D-7E78-AF5D3B7523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6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056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3.jpg"/><Relationship Id="rId7" Type="http://schemas.microsoft.com/office/2007/relationships/hdphoto" Target="../media/hdphoto4.wdp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5.wdp"/><Relationship Id="rId5" Type="http://schemas.microsoft.com/office/2007/relationships/hdphoto" Target="../media/hdphoto3.wdp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CB30A-E7A3-4F99-99DB-C5C731096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9767" y="1152368"/>
            <a:ext cx="6873380" cy="2168939"/>
          </a:xfrm>
        </p:spPr>
        <p:txBody>
          <a:bodyPr>
            <a:normAutofit/>
          </a:bodyPr>
          <a:lstStyle/>
          <a:p>
            <a:pPr rtl="1"/>
            <a:r>
              <a:rPr lang="ar-OM" sz="4800" b="1" dirty="0">
                <a:solidFill>
                  <a:schemeClr val="bg1"/>
                </a:solidFill>
                <a:latin typeface="doran" panose="00000500000000000000" pitchFamily="50" charset="-78"/>
                <a:cs typeface="doran" panose="00000500000000000000" pitchFamily="50" charset="-78"/>
              </a:rPr>
              <a:t> </a:t>
            </a:r>
            <a:r>
              <a:rPr lang="ar-SA" sz="4800" b="1" dirty="0">
                <a:solidFill>
                  <a:schemeClr val="bg1"/>
                </a:solidFill>
                <a:latin typeface="doran" panose="00000500000000000000" pitchFamily="50" charset="-78"/>
                <a:cs typeface="doran" panose="00000500000000000000" pitchFamily="50" charset="-78"/>
              </a:rPr>
              <a:t>التسمم السكومبرويدي</a:t>
            </a:r>
            <a:endParaRPr lang="en-US" sz="4800" b="1" dirty="0">
              <a:solidFill>
                <a:schemeClr val="bg1"/>
              </a:solidFill>
              <a:latin typeface="doran" panose="00000500000000000000" pitchFamily="50" charset="-78"/>
              <a:cs typeface="doran" panose="00000500000000000000" pitchFamily="50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4EB8D-8BD3-5E8F-3BE8-BE85373DF2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511" y="3625746"/>
            <a:ext cx="8191893" cy="165576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ar-OM" sz="4800" b="1" dirty="0">
                <a:solidFill>
                  <a:schemeClr val="bg1"/>
                </a:solidFill>
                <a:latin typeface="doran" panose="00000500000000000000" pitchFamily="50" charset="-78"/>
                <a:ea typeface="+mj-ea"/>
                <a:cs typeface="doran" panose="00000500000000000000" pitchFamily="50" charset="-78"/>
              </a:rPr>
              <a:t> </a:t>
            </a:r>
            <a:r>
              <a:rPr lang="ar-SA" sz="4800" b="1" dirty="0">
                <a:solidFill>
                  <a:schemeClr val="bg1"/>
                </a:solidFill>
                <a:latin typeface="doran" panose="00000500000000000000" pitchFamily="50" charset="-78"/>
                <a:ea typeface="+mj-ea"/>
                <a:cs typeface="doran" panose="00000500000000000000" pitchFamily="50" charset="-78"/>
              </a:rPr>
              <a:t>التسمم</a:t>
            </a:r>
            <a:r>
              <a:rPr lang="ar-OM" sz="4800" b="1" dirty="0">
                <a:solidFill>
                  <a:schemeClr val="bg1"/>
                </a:solidFill>
                <a:latin typeface="doran" panose="00000500000000000000" pitchFamily="50" charset="-78"/>
                <a:ea typeface="+mj-ea"/>
                <a:cs typeface="doran" panose="00000500000000000000" pitchFamily="50" charset="-78"/>
              </a:rPr>
              <a:t> الغذائي</a:t>
            </a:r>
            <a:r>
              <a:rPr lang="ar-SA" sz="4800" b="1" dirty="0">
                <a:solidFill>
                  <a:schemeClr val="bg1"/>
                </a:solidFill>
                <a:latin typeface="doran" panose="00000500000000000000" pitchFamily="50" charset="-78"/>
                <a:ea typeface="+mj-ea"/>
                <a:cs typeface="doran" panose="00000500000000000000" pitchFamily="50" charset="-78"/>
              </a:rPr>
              <a:t> </a:t>
            </a:r>
            <a:r>
              <a:rPr lang="ar-OM" sz="4800" b="1" dirty="0">
                <a:solidFill>
                  <a:schemeClr val="bg1"/>
                </a:solidFill>
                <a:latin typeface="doran" panose="00000500000000000000" pitchFamily="50" charset="-78"/>
                <a:ea typeface="+mj-ea"/>
                <a:cs typeface="doran" panose="00000500000000000000" pitchFamily="50" charset="-78"/>
              </a:rPr>
              <a:t>ب</a:t>
            </a:r>
            <a:r>
              <a:rPr lang="ar-SA" sz="4800" b="1" dirty="0" err="1">
                <a:solidFill>
                  <a:schemeClr val="bg1"/>
                </a:solidFill>
                <a:latin typeface="doran" panose="00000500000000000000" pitchFamily="50" charset="-78"/>
                <a:ea typeface="+mj-ea"/>
                <a:cs typeface="doran" panose="00000500000000000000" pitchFamily="50" charset="-78"/>
              </a:rPr>
              <a:t>الإسقمري</a:t>
            </a:r>
            <a:endParaRPr lang="en-US" sz="4800" b="1" dirty="0">
              <a:solidFill>
                <a:schemeClr val="bg1"/>
              </a:solidFill>
              <a:latin typeface="doran" panose="00000500000000000000" pitchFamily="50" charset="-78"/>
              <a:ea typeface="+mj-ea"/>
              <a:cs typeface="doran" panose="00000500000000000000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260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088"/>
            <a:ext cx="10515600" cy="1055302"/>
          </a:xfrm>
        </p:spPr>
        <p:txBody>
          <a:bodyPr>
            <a:normAutofit/>
          </a:bodyPr>
          <a:lstStyle/>
          <a:p>
            <a:pPr algn="ctr"/>
            <a:r>
              <a:rPr lang="ar-OM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r>
              <a:rPr lang="ar-SA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الوقاية </a:t>
            </a:r>
            <a:endParaRPr lang="en-US" sz="3600" b="1" dirty="0">
              <a:solidFill>
                <a:srgbClr val="3399FF"/>
              </a:solidFill>
              <a:latin typeface="Calibri" panose="020F0502020204030204"/>
              <a:ea typeface="+mn-ea"/>
              <a:cs typeface="Siwa Light" panose="00000400000000000000" pitchFamily="50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681018"/>
            <a:ext cx="10774959" cy="4786894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250000"/>
              </a:lnSpc>
              <a:buNone/>
            </a:pPr>
            <a:r>
              <a:rPr lang="ar-SA" sz="1900" b="1" dirty="0">
                <a:solidFill>
                  <a:srgbClr val="3399FF"/>
                </a:solidFill>
                <a:cs typeface="Siwa Light" panose="00000400000000000000" pitchFamily="50" charset="-78"/>
              </a:rPr>
              <a:t>للوقاية من التسمم السكومبرويدي: عليك الآتي: </a:t>
            </a:r>
          </a:p>
          <a:p>
            <a:pPr algn="r" rtl="1">
              <a:lnSpc>
                <a:spcPct val="250000"/>
              </a:lnSpc>
              <a:buFontTx/>
              <a:buChar char="-"/>
            </a:pPr>
            <a:r>
              <a:rPr lang="ar-SA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شراء الأسماك من مصادر موثوقة</a:t>
            </a:r>
            <a:r>
              <a:rPr lang="ar-OM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لضمان سلامتها وجودتها</a:t>
            </a:r>
            <a:r>
              <a:rPr lang="ar-SA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r" rtl="1">
              <a:lnSpc>
                <a:spcPct val="250000"/>
              </a:lnSpc>
              <a:buFontTx/>
              <a:buChar char="-"/>
            </a:pPr>
            <a:r>
              <a:rPr lang="ar-SA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عدم ترك الأسماك خارج التبريد مدة طويلة </a:t>
            </a:r>
            <a:r>
              <a:rPr lang="ar-OM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بعد الصيد أو الشراء</a:t>
            </a:r>
            <a:r>
              <a:rPr lang="ar-SA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r" rtl="1">
              <a:lnSpc>
                <a:spcPct val="250000"/>
              </a:lnSpc>
              <a:buFontTx/>
              <a:buChar char="-"/>
            </a:pPr>
            <a:r>
              <a:rPr lang="ar-SA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الانتباه لأي تغير في الرائحة أو الطعم</a:t>
            </a:r>
            <a:r>
              <a:rPr lang="ar-OM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فهذه علامات على فساد السمك</a:t>
            </a:r>
            <a:r>
              <a:rPr lang="ar-SA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r" rtl="1">
              <a:lnSpc>
                <a:spcPct val="250000"/>
              </a:lnSpc>
              <a:buFontTx/>
              <a:buChar char="-"/>
            </a:pPr>
            <a:r>
              <a:rPr lang="ar-SA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الالتزام بسلسلة التبريد أثناء النقل والتخزين والعرض</a:t>
            </a:r>
            <a:r>
              <a:rPr lang="ar-OM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للحفاظ على درجة الحرارة المناسبة</a:t>
            </a:r>
            <a:r>
              <a:rPr lang="ar-SA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6402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088"/>
            <a:ext cx="10515600" cy="1055302"/>
          </a:xfrm>
        </p:spPr>
        <p:txBody>
          <a:bodyPr>
            <a:normAutofit/>
          </a:bodyPr>
          <a:lstStyle/>
          <a:p>
            <a:pPr algn="ctr"/>
            <a:r>
              <a:rPr lang="ar-OM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r>
              <a:rPr kumimoji="0" lang="ar-OM" sz="36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j-ea"/>
                <a:cs typeface="Siwa Light" panose="00000400000000000000" pitchFamily="50" charset="-78"/>
              </a:rPr>
              <a:t>الخلاصة </a:t>
            </a:r>
            <a:endParaRPr lang="en-US" sz="3600" b="1" dirty="0">
              <a:solidFill>
                <a:srgbClr val="3399FF"/>
              </a:solidFill>
              <a:latin typeface="Calibri" panose="020F0502020204030204"/>
              <a:ea typeface="+mn-ea"/>
              <a:cs typeface="Siwa Light" panose="00000400000000000000" pitchFamily="50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097280"/>
            <a:ext cx="10774959" cy="5370632"/>
          </a:xfrm>
        </p:spPr>
        <p:txBody>
          <a:bodyPr>
            <a:no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OM" sz="19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التسمم السكومبرويدي</a:t>
            </a:r>
            <a:r>
              <a:rPr kumimoji="0" lang="ar-KW" sz="14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(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الإسقمري</a:t>
            </a:r>
            <a:r>
              <a:rPr kumimoji="0" lang="ar-KW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)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هو تسمم غذائي يحدث نتيجة تناول أسماك لم تحفظ أو تبرد بشكل صحيح بعد صيدها 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أو انقطاع سلسلة التبريد أثناء النقل والحفظ</a:t>
            </a:r>
            <a:endParaRPr kumimoji="0" lang="ar-K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تؤدي إلى تكون مادة الهيستامين بكميات مرتفعة في السمك، تسبب أعراضاً مفاجئة تشبة الحساسية</a:t>
            </a: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تظهر الأعراض غالبا خلال دقائق إلى ساعات بعد تناول السمك </a:t>
            </a:r>
            <a:endParaRPr kumimoji="0" lang="ar-K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اعراض 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التسمم السكومبرويدي</a:t>
            </a:r>
            <a:r>
              <a:rPr kumimoji="0" lang="ar-KW" sz="14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(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الإسقمري</a:t>
            </a:r>
            <a:r>
              <a:rPr kumimoji="0" lang="ar-KW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)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احمرار الوجة والشعور بالسخونه،الحكة أو الطفح الجلدي، الغثيان أو القيء والاسهال، الصداع والدخوخة، خفقان القلب ، أحيانا صعوبة في التنفس في بعض الحالات</a:t>
            </a:r>
          </a:p>
          <a:p>
            <a:pPr marL="228600" marR="0" lvl="0" indent="-228600" algn="justLow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 التوجه إلى المستشفى لعلاج التسمم فورًا إذا ظهرت أعراض شد</a:t>
            </a: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r>
              <a:rPr kumimoji="0" lang="ar-OM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دة مثل القيء أو الإسهال المستمر لأكثر من 24 ساعة، ارتفاع درجة الحرارة، الجفاف، الدوخة، </a:t>
            </a:r>
            <a:endParaRPr kumimoji="0" lang="ar-KW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Low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</a:t>
            </a:r>
            <a:r>
              <a:rPr kumimoji="0" lang="ar-OM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الإغماء، وجود دم في البراز، أو آلام شديدة في البطن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marL="228600" marR="0" lvl="0" indent="-228600" algn="justLow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الاشخاص الاكثر عرضة للمضاعفات ويحتاجون الي </a:t>
            </a:r>
            <a:r>
              <a:rPr kumimoji="0" lang="ar-OM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 تدخل طبي سريع</a:t>
            </a: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Arial" panose="020B0604020202020204" pitchFamily="34" charset="0"/>
              </a:rPr>
              <a:t>هم</a:t>
            </a:r>
            <a:r>
              <a:rPr kumimoji="0" lang="ar-OM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 الأطفال، كبار السن، الحوامل،  مرضى الأمراض المزمنة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marL="228600" marR="0" lvl="0" indent="-228600" algn="justLow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OM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تعتبر أنواع الأسماك مثل التونة والماكريل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والسردين</a:t>
            </a:r>
            <a:r>
              <a:rPr kumimoji="0" lang="ar-OM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أكثر عرضة لتكوين الهيستامين، مما يزيد من خطر التسمم بالسمك</a:t>
            </a:r>
            <a:r>
              <a:rPr kumimoji="0" lang="ar-OM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ar-KW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KW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الوقاية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من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التسمم السكومبرويدي</a:t>
            </a:r>
            <a:r>
              <a:rPr kumimoji="0" lang="ar-KW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(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الإسقمري</a:t>
            </a:r>
            <a:r>
              <a:rPr kumimoji="0" lang="ar-KW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)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يكون من </a:t>
            </a: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شراء الأسماك من مصادر موثوقة 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،</a:t>
            </a: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عدم ترك الأسماك خارج التبريد مدة طويلة 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،</a:t>
            </a: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الانتباه لأي تغير في الرائحة أو الطعم</a:t>
            </a: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،</a:t>
            </a: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الالتزام بسلسلة التبريد في أثناء النقل والتخزين والعرض. </a:t>
            </a:r>
            <a:endParaRPr kumimoji="0" lang="ar-KW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الطبخ أو التجميد بعد فساد السمكة لا يزيل مادة الهيستامين المتكونة ، فالأساس في الوقاية هو التبريد السليم منذ الصيد حتى الاستهلاك</a:t>
            </a:r>
          </a:p>
          <a:p>
            <a:pPr marL="0" indent="0" algn="r" rtl="1">
              <a:lnSpc>
                <a:spcPct val="250000"/>
              </a:lnSpc>
              <a:buNone/>
            </a:pPr>
            <a:endParaRPr lang="ar-SA" sz="19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948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28102" y="3075057"/>
            <a:ext cx="31357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OM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ran Medium" panose="00000600000000000000" pitchFamily="50" charset="-78"/>
                <a:ea typeface="+mn-ea"/>
                <a:cs typeface="Doran Medium" panose="00000600000000000000" pitchFamily="50" charset="-78"/>
              </a:rPr>
              <a:t>كلنا معزز للصحة </a:t>
            </a:r>
          </a:p>
        </p:txBody>
      </p:sp>
    </p:spTree>
    <p:extLst>
      <p:ext uri="{BB962C8B-B14F-4D97-AF65-F5344CB8AC3E}">
        <p14:creationId xmlns:p14="http://schemas.microsoft.com/office/powerpoint/2010/main" val="3027439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r"/>
            <a:r>
              <a:rPr lang="ar-OM" sz="3200" b="1" dirty="0">
                <a:solidFill>
                  <a:srgbClr val="3399FF"/>
                </a:solidFill>
                <a:latin typeface="Doran Medium" panose="00000600000000000000" pitchFamily="50" charset="-78"/>
                <a:cs typeface="Doran Medium" panose="00000600000000000000" pitchFamily="50" charset="-78"/>
              </a:rPr>
              <a:t>المحتويات</a:t>
            </a:r>
            <a:r>
              <a:rPr lang="ar-OM" sz="3600" dirty="0"/>
              <a:t>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cs typeface="Siwa Light" panose="00000400000000000000" pitchFamily="50" charset="-78"/>
              </a:rPr>
              <a:t>التسمم السكومبريدوي( التسمم الإسقمري)</a:t>
            </a:r>
            <a:r>
              <a:rPr lang="ar-OM" sz="2000" b="1" dirty="0">
                <a:solidFill>
                  <a:srgbClr val="000000"/>
                </a:solidFill>
                <a:cs typeface="Siwa Light" panose="00000400000000000000" pitchFamily="50" charset="-78"/>
              </a:rPr>
              <a:t>.</a:t>
            </a:r>
          </a:p>
          <a:p>
            <a:pPr algn="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cs typeface="Siwa Light" panose="00000400000000000000" pitchFamily="50" charset="-78"/>
              </a:rPr>
              <a:t> أسباب التسمم. </a:t>
            </a: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عوامل الخطر. </a:t>
            </a:r>
            <a:endParaRPr lang="ar-SA" sz="2000" b="1" dirty="0">
              <a:solidFill>
                <a:srgbClr val="000000"/>
              </a:solidFill>
              <a:cs typeface="Siwa Light" panose="00000400000000000000" pitchFamily="50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cs typeface="Siwa Light" panose="00000400000000000000" pitchFamily="50" charset="-78"/>
              </a:rPr>
              <a:t>أعراض التسمم الشائعة. </a:t>
            </a: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متى نتجه للطوارئ ؟ </a:t>
            </a:r>
            <a:endParaRPr lang="ar-SA" sz="2000" b="1" dirty="0">
              <a:solidFill>
                <a:srgbClr val="000000"/>
              </a:solidFill>
              <a:cs typeface="Siwa Light" panose="00000400000000000000" pitchFamily="50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000" b="1" dirty="0">
                <a:solidFill>
                  <a:srgbClr val="000000"/>
                </a:solidFill>
                <a:cs typeface="Siwa Light" panose="00000400000000000000" pitchFamily="50" charset="-78"/>
              </a:rPr>
              <a:t> الوقاية. </a:t>
            </a:r>
            <a:endParaRPr lang="ar-OM" sz="2000" b="1" dirty="0">
              <a:solidFill>
                <a:srgbClr val="000000"/>
              </a:solidFill>
              <a:cs typeface="Siwa Light" panose="00000400000000000000" pitchFamily="50" charset="-78"/>
            </a:endParaRPr>
          </a:p>
          <a:p>
            <a:pPr algn="r" rtl="1">
              <a:lnSpc>
                <a:spcPct val="150000"/>
              </a:lnSpc>
            </a:pPr>
            <a:r>
              <a:rPr lang="ar-OM" sz="2000" b="1" dirty="0">
                <a:solidFill>
                  <a:srgbClr val="000000"/>
                </a:solidFill>
                <a:cs typeface="Siwa Light" panose="00000400000000000000" pitchFamily="50" charset="-78"/>
              </a:rPr>
              <a:t>الخلاصة . </a:t>
            </a:r>
            <a:endParaRPr lang="ar-SA" sz="2000" b="1" dirty="0">
              <a:solidFill>
                <a:srgbClr val="000000"/>
              </a:solidFill>
              <a:cs typeface="Siwa Light" panose="00000400000000000000" pitchFamily="50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endParaRPr lang="ar-OM" sz="20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7715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1102"/>
            <a:ext cx="10515600" cy="707367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1" eaLnBrk="1" fontAlgn="auto" latinLnBrk="0" hangingPunct="1">
              <a:lnSpc>
                <a:spcPct val="2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SA" sz="40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التسمم السكومبريدوي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b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479" y="1544128"/>
            <a:ext cx="5384320" cy="4923783"/>
          </a:xfrm>
        </p:spPr>
        <p:txBody>
          <a:bodyPr>
            <a:no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2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التسمم السكومبرويدي ( الإسقمري ): </a:t>
            </a: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pic>
        <p:nvPicPr>
          <p:cNvPr id="3074" name="Picture 2" descr="Nauseous man sickness Royalty Free Vector Image">
            <a:extLst>
              <a:ext uri="{FF2B5EF4-FFF2-40B4-BE49-F238E27FC236}">
                <a16:creationId xmlns:a16="http://schemas.microsoft.com/office/drawing/2014/main" id="{F2094B60-F8B1-86CD-C5F0-2255F142C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7"/>
          <a:stretch/>
        </p:blipFill>
        <p:spPr bwMode="auto">
          <a:xfrm>
            <a:off x="1926885" y="2001328"/>
            <a:ext cx="2627861" cy="375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84596DD-6387-DCED-4E4D-22B4C29CDE02}"/>
              </a:ext>
            </a:extLst>
          </p:cNvPr>
          <p:cNvSpPr/>
          <p:nvPr/>
        </p:nvSpPr>
        <p:spPr>
          <a:xfrm>
            <a:off x="4459538" y="2924352"/>
            <a:ext cx="5943600" cy="2829467"/>
          </a:xfrm>
          <a:prstGeom prst="roundRect">
            <a:avLst/>
          </a:prstGeom>
          <a:noFill/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2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OM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هو </a:t>
            </a:r>
            <a:r>
              <a:rPr lang="ar-OM" b="1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تسمم</a:t>
            </a:r>
            <a:r>
              <a:rPr kumimoji="0" lang="ar-OM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r>
              <a:rPr kumimoji="0" lang="ar-OM" sz="19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منقول عن طريق الغذاء</a:t>
            </a:r>
            <a:r>
              <a:rPr kumimoji="0" lang="ar-OM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،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يحدث</a:t>
            </a:r>
            <a:r>
              <a:rPr kumimoji="0" lang="ar-OM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نتيجة تناول أنواع معينة من الأسماك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*</a:t>
            </a:r>
            <a:r>
              <a:rPr kumimoji="0" lang="ar-OM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r>
              <a:rPr lang="ar-OM" b="1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التي تحتوي على مستويات عالية من الهيستامين والتي لم يتم تبريدها بشكل صحيح بعد صيدها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r>
              <a:rPr lang="ar-SA" b="1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،حيث يسمح </a:t>
            </a:r>
            <a:r>
              <a:rPr kumimoji="0" lang="ar-OM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للبكتيريا أن تكسر بروتينات الأسماك إلى هيستامين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 مسببة أعراضا مفاجئة تشبه الحساسية. </a:t>
            </a:r>
          </a:p>
        </p:txBody>
      </p:sp>
    </p:spTree>
    <p:extLst>
      <p:ext uri="{BB962C8B-B14F-4D97-AF65-F5344CB8AC3E}">
        <p14:creationId xmlns:p14="http://schemas.microsoft.com/office/powerpoint/2010/main" val="286053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A81C-9F27-AFDB-74D4-38D9F6DF2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260"/>
            <a:ext cx="10515600" cy="983654"/>
          </a:xfrm>
        </p:spPr>
        <p:txBody>
          <a:bodyPr>
            <a:normAutofit/>
          </a:bodyPr>
          <a:lstStyle/>
          <a:p>
            <a:pPr algn="ctr"/>
            <a:r>
              <a:rPr lang="ar-SA" sz="3600" b="1" dirty="0">
                <a:solidFill>
                  <a:srgbClr val="3399FF"/>
                </a:solidFill>
                <a:cs typeface="Doran Medium" panose="00000600000000000000" pitchFamily="50" charset="-78"/>
              </a:rPr>
              <a:t>التسمم السكومبرويدي </a:t>
            </a:r>
            <a:r>
              <a:rPr lang="ar-SA" sz="3600" b="1" dirty="0">
                <a:solidFill>
                  <a:srgbClr val="3399FF"/>
                </a:solidFill>
                <a:latin typeface="Doran Medium" panose="00000600000000000000" pitchFamily="50" charset="-78"/>
                <a:cs typeface="Doran Medium" panose="00000600000000000000" pitchFamily="50" charset="-78"/>
              </a:rPr>
              <a:t> </a:t>
            </a:r>
            <a:endParaRPr lang="en-US" sz="3600" b="1" dirty="0">
              <a:solidFill>
                <a:srgbClr val="3399FF"/>
              </a:solidFill>
              <a:latin typeface="Doran Medium" panose="00000600000000000000" pitchFamily="50" charset="-78"/>
              <a:cs typeface="Doran Medium" panose="00000600000000000000" pitchFamily="50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020D0-19F6-658C-B847-C36BA3118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800"/>
            <a:ext cx="10402020" cy="4616940"/>
          </a:xfrm>
        </p:spPr>
        <p:txBody>
          <a:bodyPr>
            <a:noAutofit/>
          </a:bodyPr>
          <a:lstStyle/>
          <a:p>
            <a:pPr marL="0" indent="0" algn="justLow" rtl="1">
              <a:lnSpc>
                <a:spcPct val="250000"/>
              </a:lnSpc>
              <a:buNone/>
            </a:pPr>
            <a:r>
              <a:rPr lang="ar-SA" sz="2000" b="1" dirty="0">
                <a:solidFill>
                  <a:srgbClr val="000000"/>
                </a:solidFill>
                <a:latin typeface="Siwa Light" panose="00000400000000000000" pitchFamily="50" charset="-78"/>
                <a:cs typeface="Siwa Light" panose="00000400000000000000" pitchFamily="50" charset="-78"/>
              </a:rPr>
              <a:t> </a:t>
            </a:r>
            <a:r>
              <a:rPr lang="ar-SA" sz="2000" b="1" dirty="0">
                <a:solidFill>
                  <a:srgbClr val="3399FF"/>
                </a:solidFill>
                <a:cs typeface="Siwa Light" panose="00000400000000000000" pitchFamily="50" charset="-78"/>
              </a:rPr>
              <a:t>التسمم السكومبرويدي ( الإسقمري ):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C7DEED-2FC7-0582-7556-4908733CA1E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74390" t="8211" r="1383" b="62530"/>
          <a:stretch/>
        </p:blipFill>
        <p:spPr>
          <a:xfrm>
            <a:off x="7866118" y="2851184"/>
            <a:ext cx="1742317" cy="11556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F987F8-CE89-9EC7-EB6A-6162340B3CA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493" b="59674" l="3579" r="36353">
                        <a14:foregroundMark x1="36018" y1="46640" x2="32215" y2="37882"/>
                        <a14:foregroundMark x1="32215" y1="37882" x2="26174" y2="32790"/>
                        <a14:foregroundMark x1="26174" y1="32790" x2="12752" y2="33198"/>
                        <a14:foregroundMark x1="12752" y1="33198" x2="9284" y2="41548"/>
                        <a14:foregroundMark x1="9284" y1="41548" x2="3579" y2="39104"/>
                        <a14:foregroundMark x1="3579" y1="39104" x2="559" y2="49287"/>
                        <a14:foregroundMark x1="559" y1="49287" x2="3244" y2="62525"/>
                        <a14:foregroundMark x1="3244" y1="62525" x2="8389" y2="62118"/>
                        <a14:foregroundMark x1="8389" y1="62118" x2="22595" y2="67006"/>
                        <a14:foregroundMark x1="22595" y1="67006" x2="16890" y2="65580"/>
                        <a14:foregroundMark x1="16890" y1="65580" x2="31991" y2="63951"/>
                        <a14:foregroundMark x1="31991" y1="63951" x2="37584" y2="57434"/>
                        <a14:foregroundMark x1="37584" y1="57434" x2="36353" y2="46029"/>
                        <a14:foregroundMark x1="36353" y1="46029" x2="35011" y2="45010"/>
                        <a14:backgroundMark x1="33557" y1="36049" x2="36018" y2="39715"/>
                        <a14:backgroundMark x1="34004" y1="36864" x2="36913" y2="43585"/>
                        <a14:backgroundMark x1="36038" y1="43356" x2="35906" y2="43177"/>
                        <a14:backgroundMark x1="34180" y1="40839" x2="35344" y2="42416"/>
                        <a14:backgroundMark x1="35906" y1="43177" x2="41275" y2="43381"/>
                        <a14:backgroundMark x1="41275" y1="43381" x2="34228" y2="24236"/>
                        <a14:backgroundMark x1="34228" y1="24236" x2="32504" y2="36980"/>
                        <a14:backgroundMark x1="34787" y1="37882" x2="43624" y2="36253"/>
                        <a14:backgroundMark x1="43624" y1="36253" x2="34116" y2="25458"/>
                        <a14:backgroundMark x1="34116" y1="25458" x2="31208" y2="2810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" t="36005" r="64119" b="37518"/>
          <a:stretch/>
        </p:blipFill>
        <p:spPr>
          <a:xfrm>
            <a:off x="1620505" y="2771949"/>
            <a:ext cx="2647812" cy="1072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6FD3A7-CC5D-B53D-ECEC-7D2D73A8356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5817" r="57047"/>
          <a:stretch/>
        </p:blipFill>
        <p:spPr>
          <a:xfrm>
            <a:off x="6056299" y="2587506"/>
            <a:ext cx="996782" cy="77066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AEBF336-870F-9146-4C09-E1712C5ABFEC}"/>
              </a:ext>
            </a:extLst>
          </p:cNvPr>
          <p:cNvSpPr/>
          <p:nvPr/>
        </p:nvSpPr>
        <p:spPr>
          <a:xfrm>
            <a:off x="2028145" y="4065845"/>
            <a:ext cx="1864135" cy="8216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SA" sz="1600" b="1" dirty="0">
                <a:solidFill>
                  <a:schemeClr val="tx1"/>
                </a:solidFill>
                <a:cs typeface="Siwa Light" panose="00000400000000000000" pitchFamily="50" charset="-78"/>
              </a:rPr>
              <a:t>حمض أميني</a:t>
            </a:r>
            <a:r>
              <a:rPr lang="ar-SA" sz="1600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ar-SA" sz="1600" b="1" dirty="0">
                <a:solidFill>
                  <a:srgbClr val="0066FF"/>
                </a:solidFill>
                <a:cs typeface="Siwa Light" panose="00000400000000000000" pitchFamily="50" charset="-78"/>
              </a:rPr>
              <a:t>(الهيستيدين)</a:t>
            </a:r>
            <a:endParaRPr lang="en-GB" sz="1600" b="1" dirty="0">
              <a:solidFill>
                <a:srgbClr val="0066FF"/>
              </a:solidFill>
              <a:cs typeface="Siwa Light" panose="00000400000000000000" pitchFamily="50" charset="-78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3277443-BC41-6E87-CCC4-3CADE3F48319}"/>
              </a:ext>
            </a:extLst>
          </p:cNvPr>
          <p:cNvCxnSpPr>
            <a:cxnSpLocks/>
          </p:cNvCxnSpPr>
          <p:nvPr/>
        </p:nvCxnSpPr>
        <p:spPr>
          <a:xfrm>
            <a:off x="3938177" y="4494521"/>
            <a:ext cx="1392970" cy="27647"/>
          </a:xfrm>
          <a:prstGeom prst="straightConnector1">
            <a:avLst/>
          </a:prstGeom>
          <a:ln w="28575"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54AF9F4-0377-CAB9-66A0-FD8792ECCA7D}"/>
              </a:ext>
            </a:extLst>
          </p:cNvPr>
          <p:cNvSpPr/>
          <p:nvPr/>
        </p:nvSpPr>
        <p:spPr>
          <a:xfrm>
            <a:off x="5649039" y="2915834"/>
            <a:ext cx="534583" cy="214600"/>
          </a:xfrm>
          <a:prstGeom prst="roundRect">
            <a:avLst/>
          </a:prstGeom>
          <a:solidFill>
            <a:srgbClr val="FED4DB"/>
          </a:solidFill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 dirty="0">
                <a:solidFill>
                  <a:srgbClr val="0066FF"/>
                </a:solidFill>
                <a:cs typeface="Siwa Light" panose="00000400000000000000" pitchFamily="50" charset="-78"/>
              </a:rPr>
              <a:t>إنزيم</a:t>
            </a:r>
            <a:endParaRPr lang="en-GB" sz="1600" b="1" dirty="0">
              <a:solidFill>
                <a:srgbClr val="0066FF"/>
              </a:solidFill>
              <a:cs typeface="Siwa Light" panose="00000400000000000000" pitchFamily="50" charset="-78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CDE2222-F86A-DDB9-AAC2-3C8FFB1D9B6B}"/>
              </a:ext>
            </a:extLst>
          </p:cNvPr>
          <p:cNvSpPr/>
          <p:nvPr/>
        </p:nvSpPr>
        <p:spPr>
          <a:xfrm>
            <a:off x="5509644" y="4187246"/>
            <a:ext cx="1298586" cy="6558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 dirty="0">
                <a:solidFill>
                  <a:schemeClr val="tx1"/>
                </a:solidFill>
                <a:cs typeface="Siwa Light" panose="00000400000000000000" pitchFamily="50" charset="-78"/>
              </a:rPr>
              <a:t>حمض</a:t>
            </a:r>
            <a:r>
              <a:rPr lang="ar-SA" sz="1600" b="1" dirty="0">
                <a:solidFill>
                  <a:srgbClr val="0066FF"/>
                </a:solidFill>
                <a:cs typeface="Siwa Light" panose="00000400000000000000" pitchFamily="50" charset="-78"/>
              </a:rPr>
              <a:t> اليوروكانيك </a:t>
            </a:r>
            <a:endParaRPr lang="en-GB" sz="1600" b="1" dirty="0">
              <a:solidFill>
                <a:srgbClr val="0066FF"/>
              </a:solidFill>
              <a:cs typeface="Siwa Light" panose="00000400000000000000" pitchFamily="50" charset="-78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DD7897B-9328-A587-5973-0EE01942A522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5728065" y="4847577"/>
            <a:ext cx="755612" cy="1050920"/>
          </a:xfrm>
          <a:prstGeom prst="straightConnector1">
            <a:avLst/>
          </a:prstGeom>
          <a:ln w="28575"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1BCA4BD-06D8-B529-6190-5023F51A458A}"/>
              </a:ext>
            </a:extLst>
          </p:cNvPr>
          <p:cNvSpPr/>
          <p:nvPr/>
        </p:nvSpPr>
        <p:spPr>
          <a:xfrm>
            <a:off x="4436385" y="5550440"/>
            <a:ext cx="1291680" cy="696113"/>
          </a:xfrm>
          <a:prstGeom prst="roundRect">
            <a:avLst/>
          </a:prstGeom>
          <a:solidFill>
            <a:srgbClr val="FED4DB"/>
          </a:solidFill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 dirty="0">
                <a:solidFill>
                  <a:schemeClr val="tx1"/>
                </a:solidFill>
                <a:cs typeface="Siwa Light" panose="00000400000000000000" pitchFamily="50" charset="-78"/>
              </a:rPr>
              <a:t>الأشعة </a:t>
            </a:r>
            <a:r>
              <a:rPr lang="ar-SA" sz="1600" b="1" dirty="0">
                <a:solidFill>
                  <a:srgbClr val="0066FF"/>
                </a:solidFill>
                <a:cs typeface="Siwa Light" panose="00000400000000000000" pitchFamily="50" charset="-78"/>
              </a:rPr>
              <a:t>فوق البنفسجية </a:t>
            </a:r>
            <a:endParaRPr lang="en-GB" sz="1600" b="1" dirty="0">
              <a:solidFill>
                <a:srgbClr val="0066FF"/>
              </a:solidFill>
              <a:cs typeface="Siwa Light" panose="00000400000000000000" pitchFamily="50" charset="-78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8D2D9D5-0A42-022F-AE72-BA8F8BA71C7A}"/>
              </a:ext>
            </a:extLst>
          </p:cNvPr>
          <p:cNvCxnSpPr>
            <a:cxnSpLocks/>
          </p:cNvCxnSpPr>
          <p:nvPr/>
        </p:nvCxnSpPr>
        <p:spPr>
          <a:xfrm>
            <a:off x="6808230" y="4522168"/>
            <a:ext cx="1380392" cy="22810"/>
          </a:xfrm>
          <a:prstGeom prst="straightConnector1">
            <a:avLst/>
          </a:prstGeom>
          <a:ln w="28575"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62A45B5-93E3-3E96-572C-A92226C1C588}"/>
              </a:ext>
            </a:extLst>
          </p:cNvPr>
          <p:cNvSpPr/>
          <p:nvPr/>
        </p:nvSpPr>
        <p:spPr>
          <a:xfrm>
            <a:off x="8198316" y="4079878"/>
            <a:ext cx="1976370" cy="8845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SA" sz="1600" b="1" dirty="0">
                <a:solidFill>
                  <a:srgbClr val="0066FF"/>
                </a:solidFill>
                <a:cs typeface="Siwa Light" panose="00000400000000000000" pitchFamily="50" charset="-78"/>
              </a:rPr>
              <a:t>الخلية البدنية </a:t>
            </a:r>
            <a:r>
              <a:rPr lang="ar-SA" sz="1600" b="1" dirty="0">
                <a:solidFill>
                  <a:schemeClr val="tx1"/>
                </a:solidFill>
                <a:cs typeface="Siwa Light" panose="00000400000000000000" pitchFamily="50" charset="-78"/>
              </a:rPr>
              <a:t>( نوع من خلايا الجهاز المناعي ) تفرز </a:t>
            </a:r>
            <a:r>
              <a:rPr lang="ar-SA" sz="1600" b="1" dirty="0">
                <a:solidFill>
                  <a:srgbClr val="0066FF"/>
                </a:solidFill>
                <a:cs typeface="Siwa Light" panose="00000400000000000000" pitchFamily="50" charset="-78"/>
              </a:rPr>
              <a:t>الهيستامين*</a:t>
            </a:r>
            <a:r>
              <a:rPr lang="ar-SA" sz="1600" b="1" dirty="0">
                <a:solidFill>
                  <a:schemeClr val="tx1"/>
                </a:solidFill>
                <a:cs typeface="Siwa Light" panose="00000400000000000000" pitchFamily="50" charset="-78"/>
              </a:rPr>
              <a:t> </a:t>
            </a:r>
            <a:endParaRPr lang="en-GB" sz="1600" b="1" dirty="0">
              <a:solidFill>
                <a:schemeClr val="tx1"/>
              </a:solidFill>
              <a:cs typeface="Siwa Light" panose="00000400000000000000" pitchFamily="50" charset="-78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8B929CB-4191-88E6-F36F-E5905DAEA720}"/>
              </a:ext>
            </a:extLst>
          </p:cNvPr>
          <p:cNvCxnSpPr>
            <a:cxnSpLocks/>
          </p:cNvCxnSpPr>
          <p:nvPr/>
        </p:nvCxnSpPr>
        <p:spPr>
          <a:xfrm flipH="1">
            <a:off x="4886168" y="3239577"/>
            <a:ext cx="889959" cy="1268558"/>
          </a:xfrm>
          <a:prstGeom prst="straightConnector1">
            <a:avLst/>
          </a:prstGeom>
          <a:ln w="28575"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788F511-CAA4-B4A1-3D6F-4FB0AE57F4E8}"/>
              </a:ext>
            </a:extLst>
          </p:cNvPr>
          <p:cNvSpPr/>
          <p:nvPr/>
        </p:nvSpPr>
        <p:spPr>
          <a:xfrm>
            <a:off x="8277269" y="5208221"/>
            <a:ext cx="1976370" cy="9937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 dirty="0">
                <a:solidFill>
                  <a:srgbClr val="FF0000"/>
                </a:solidFill>
                <a:cs typeface="Siwa Light" panose="00000400000000000000" pitchFamily="50" charset="-78"/>
              </a:rPr>
              <a:t>لا </a:t>
            </a:r>
            <a:r>
              <a:rPr lang="ar-OM" sz="1600" b="1" dirty="0">
                <a:solidFill>
                  <a:srgbClr val="FF0000"/>
                </a:solidFill>
                <a:cs typeface="Siwa Light" panose="00000400000000000000" pitchFamily="50" charset="-78"/>
              </a:rPr>
              <a:t>يتأثر </a:t>
            </a:r>
            <a:r>
              <a:rPr lang="ar-SA" sz="1600" b="1" dirty="0">
                <a:solidFill>
                  <a:srgbClr val="FF0000"/>
                </a:solidFill>
                <a:cs typeface="Siwa Light" panose="00000400000000000000" pitchFamily="50" charset="-78"/>
              </a:rPr>
              <a:t>الهيستامين</a:t>
            </a:r>
            <a:r>
              <a:rPr lang="ar-OM" sz="1600" b="1" dirty="0">
                <a:solidFill>
                  <a:srgbClr val="FF0000"/>
                </a:solidFill>
                <a:cs typeface="Siwa Light" panose="00000400000000000000" pitchFamily="50" charset="-78"/>
              </a:rPr>
              <a:t> بدرجات الحرارة أثناء الطبخ</a:t>
            </a:r>
            <a:r>
              <a:rPr lang="ar-SA" sz="1600" b="1" dirty="0">
                <a:solidFill>
                  <a:srgbClr val="FF0000"/>
                </a:solidFill>
                <a:cs typeface="Siwa Light" panose="00000400000000000000" pitchFamily="50" charset="-78"/>
              </a:rPr>
              <a:t> </a:t>
            </a:r>
            <a:endParaRPr lang="en-GB" sz="1600" b="1" dirty="0">
              <a:solidFill>
                <a:srgbClr val="FF0000"/>
              </a:solidFill>
              <a:cs typeface="Siwa Light" panose="00000400000000000000" pitchFamily="50" charset="-78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F25F706-4F5C-6119-5649-65023F89EE20}"/>
              </a:ext>
            </a:extLst>
          </p:cNvPr>
          <p:cNvSpPr/>
          <p:nvPr/>
        </p:nvSpPr>
        <p:spPr>
          <a:xfrm>
            <a:off x="4371096" y="4617278"/>
            <a:ext cx="582870" cy="306193"/>
          </a:xfrm>
          <a:prstGeom prst="roundRect">
            <a:avLst/>
          </a:prstGeom>
          <a:noFill/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200" b="1" dirty="0">
                <a:solidFill>
                  <a:srgbClr val="0066FF"/>
                </a:solidFill>
                <a:cs typeface="Siwa Light" panose="00000400000000000000" pitchFamily="50" charset="-78"/>
              </a:rPr>
              <a:t>16</a:t>
            </a:r>
            <a:r>
              <a:rPr lang="en-GB" sz="1200" b="1" dirty="0">
                <a:solidFill>
                  <a:srgbClr val="0066FF"/>
                </a:solidFill>
                <a:cs typeface="Siwa Light" panose="00000400000000000000" pitchFamily="50" charset="-78"/>
              </a:rPr>
              <a:t>c</a:t>
            </a:r>
            <a:r>
              <a:rPr lang="en-GB" sz="1600" b="1" dirty="0">
                <a:solidFill>
                  <a:srgbClr val="0066FF"/>
                </a:solidFill>
                <a:cs typeface="Siwa Light" panose="00000400000000000000" pitchFamily="50" charset="-78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994704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088"/>
            <a:ext cx="10515600" cy="1055302"/>
          </a:xfrm>
        </p:spPr>
        <p:txBody>
          <a:bodyPr>
            <a:normAutofit/>
          </a:bodyPr>
          <a:lstStyle/>
          <a:p>
            <a:pPr algn="ctr"/>
            <a:r>
              <a:rPr lang="ar-OM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r>
              <a:rPr lang="ar-SA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أسباب التسمم </a:t>
            </a:r>
            <a:endParaRPr lang="en-US" sz="3600" b="1" dirty="0">
              <a:solidFill>
                <a:srgbClr val="3399FF"/>
              </a:solidFill>
              <a:latin typeface="Calibri" panose="020F0502020204030204"/>
              <a:ea typeface="+mn-ea"/>
              <a:cs typeface="Siwa Light" panose="00000400000000000000" pitchFamily="50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8768" y="1627632"/>
            <a:ext cx="7495032" cy="484028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OM" sz="2000" b="1" dirty="0">
                <a:solidFill>
                  <a:srgbClr val="3399FF"/>
                </a:solidFill>
                <a:latin typeface="Calibri" panose="020F0502020204030204"/>
                <a:cs typeface="Siwa Light" panose="00000400000000000000" pitchFamily="50" charset="-78"/>
              </a:rPr>
              <a:t>العوامل التي تساهم في حدوث التسمم </a:t>
            </a:r>
            <a:r>
              <a:rPr lang="ar-OM" sz="2000" b="1" dirty="0" err="1">
                <a:solidFill>
                  <a:srgbClr val="3399FF"/>
                </a:solidFill>
                <a:latin typeface="Calibri" panose="020F0502020204030204"/>
                <a:cs typeface="Siwa Light" panose="00000400000000000000" pitchFamily="50" charset="-78"/>
              </a:rPr>
              <a:t>الاسكومبرويدي</a:t>
            </a:r>
            <a:r>
              <a:rPr lang="ar-SA" sz="2000" b="1" dirty="0">
                <a:solidFill>
                  <a:srgbClr val="3399FF"/>
                </a:solidFill>
                <a:latin typeface="Calibri" panose="020F0502020204030204"/>
                <a:cs typeface="Siwa Light" panose="00000400000000000000" pitchFamily="50" charset="-78"/>
              </a:rPr>
              <a:t>:</a:t>
            </a:r>
          </a:p>
          <a:p>
            <a:pPr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التخزين أو المعالجة الغير سليمة للأسماك بعد صيدها.</a:t>
            </a:r>
          </a:p>
          <a:p>
            <a:pPr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التبريد غير الكافي للأسماك مما يسمح بنشاط البكتيريا</a:t>
            </a:r>
            <a:r>
              <a:rPr lang="ar-SA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.</a:t>
            </a:r>
          </a:p>
          <a:p>
            <a:pPr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التعامل غير السليم أثناء الحصاد أو النقل أو التخزين والذي يؤدي الى ارتفاع مستويات الهيستامين</a:t>
            </a:r>
            <a:r>
              <a:rPr lang="ar-SA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.</a:t>
            </a:r>
            <a:endParaRPr lang="ar-OM" sz="1800" dirty="0">
              <a:solidFill>
                <a:srgbClr val="000000"/>
              </a:solidFill>
              <a:latin typeface="Calibri" panose="020F0502020204030204"/>
              <a:cs typeface="Siwa Light" panose="00000400000000000000" pitchFamily="50" charset="-78"/>
            </a:endParaRPr>
          </a:p>
          <a:p>
            <a:pPr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التأخر في تجميد الأسماك أو تجميدها بشكل غير صحيح مما يتيح للبكتيريا تحويل الهيستيدين الى هيستامين</a:t>
            </a:r>
            <a:r>
              <a:rPr lang="ar-SA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.</a:t>
            </a:r>
            <a:endParaRPr lang="ar-OM" sz="1800" dirty="0">
              <a:solidFill>
                <a:srgbClr val="000000"/>
              </a:solidFill>
              <a:latin typeface="Calibri" panose="020F0502020204030204"/>
              <a:cs typeface="Siwa Light" panose="00000400000000000000" pitchFamily="50" charset="-78"/>
            </a:endParaRPr>
          </a:p>
          <a:p>
            <a:pPr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تعتبر أنواع الأسماك مثل التونة والماكريل أكثر عرضة لتكوين الهيستامين، مما يزيد من خطر التسمم بالسمك</a:t>
            </a:r>
            <a:r>
              <a:rPr lang="ar-OM" sz="1800" b="1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.</a:t>
            </a:r>
          </a:p>
          <a:p>
            <a:pPr marL="0" indent="0" algn="r" rtl="1">
              <a:buNone/>
            </a:pPr>
            <a:endParaRPr lang="ar-SA" sz="1400" dirty="0">
              <a:solidFill>
                <a:srgbClr val="555555"/>
              </a:solidFill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SA" sz="1400" b="0" i="0" dirty="0">
              <a:solidFill>
                <a:srgbClr val="555555"/>
              </a:solidFill>
              <a:effectLst/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SA" sz="1400" dirty="0">
              <a:solidFill>
                <a:srgbClr val="555555"/>
              </a:solidFill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SA" sz="1400" b="0" i="0" dirty="0">
              <a:solidFill>
                <a:srgbClr val="555555"/>
              </a:solidFill>
              <a:effectLst/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OM" sz="1400" b="0" i="0" dirty="0">
              <a:solidFill>
                <a:srgbClr val="555555"/>
              </a:solidFill>
              <a:effectLst/>
              <a:latin typeface="Poppins" panose="00000500000000000000" pitchFamily="2" charset="0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pic>
        <p:nvPicPr>
          <p:cNvPr id="4098" name="Picture 2" descr="Spoiled fish and canned food showing decay Vector Image">
            <a:extLst>
              <a:ext uri="{FF2B5EF4-FFF2-40B4-BE49-F238E27FC236}">
                <a16:creationId xmlns:a16="http://schemas.microsoft.com/office/drawing/2014/main" id="{56B486FB-F3B3-D240-3D0A-C94939175A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7" b="11320"/>
          <a:stretch/>
        </p:blipFill>
        <p:spPr bwMode="auto">
          <a:xfrm>
            <a:off x="1728050" y="1773801"/>
            <a:ext cx="1447346" cy="114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ile Tilapia Fish On Ice Vectors &amp; Illustrations for Free Download ...">
            <a:extLst>
              <a:ext uri="{FF2B5EF4-FFF2-40B4-BE49-F238E27FC236}">
                <a16:creationId xmlns:a16="http://schemas.microsoft.com/office/drawing/2014/main" id="{2E36FE8C-6570-3341-AD7A-8F8D6B6539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r="5288"/>
          <a:stretch/>
        </p:blipFill>
        <p:spPr bwMode="auto">
          <a:xfrm>
            <a:off x="1560863" y="3298925"/>
            <a:ext cx="1520666" cy="99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ow to Transport Fish | STI Moving &amp; Storage">
            <a:extLst>
              <a:ext uri="{FF2B5EF4-FFF2-40B4-BE49-F238E27FC236}">
                <a16:creationId xmlns:a16="http://schemas.microsoft.com/office/drawing/2014/main" id="{73427EAB-B62A-A759-DB95-14AF9617AA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7" t="39097" r="11940" b="6929"/>
          <a:stretch/>
        </p:blipFill>
        <p:spPr bwMode="auto">
          <a:xfrm>
            <a:off x="633957" y="4680862"/>
            <a:ext cx="3224811" cy="113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340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352"/>
            <a:ext cx="10515600" cy="1055302"/>
          </a:xfrm>
        </p:spPr>
        <p:txBody>
          <a:bodyPr>
            <a:normAutofit/>
          </a:bodyPr>
          <a:lstStyle/>
          <a:p>
            <a:pPr algn="ctr"/>
            <a:r>
              <a:rPr lang="ar-OM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ال</a:t>
            </a:r>
            <a:r>
              <a:rPr lang="ar-SA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عوامل ال</a:t>
            </a:r>
            <a:r>
              <a:rPr lang="ar-OM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تي تزيد من احتمالية حدوث التسمم</a:t>
            </a:r>
            <a:r>
              <a:rPr lang="ar-SA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* </a:t>
            </a:r>
            <a:r>
              <a:rPr lang="ar-OM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endParaRPr lang="en-US" sz="3600" b="1" dirty="0">
              <a:solidFill>
                <a:srgbClr val="3399FF"/>
              </a:solidFill>
              <a:latin typeface="Calibri" panose="020F0502020204030204"/>
              <a:ea typeface="+mn-ea"/>
              <a:cs typeface="Siwa Light" panose="00000400000000000000" pitchFamily="50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02920"/>
            <a:ext cx="10515600" cy="4664991"/>
          </a:xfrm>
        </p:spPr>
        <p:txBody>
          <a:bodyPr>
            <a:noAutofit/>
          </a:bodyPr>
          <a:lstStyle/>
          <a:p>
            <a:pPr algn="justLow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تن</a:t>
            </a: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اول الأسماك الفاسدة أو المخزنة بشكل غير صحيح بعد صيدها</a:t>
            </a:r>
            <a:r>
              <a:rPr lang="ar-SA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.</a:t>
            </a:r>
            <a:endParaRPr lang="ar-OM" sz="1800" dirty="0">
              <a:solidFill>
                <a:srgbClr val="000000"/>
              </a:solidFill>
              <a:latin typeface="Calibri" panose="020F0502020204030204"/>
              <a:cs typeface="Siwa Light" panose="00000400000000000000" pitchFamily="50" charset="-78"/>
            </a:endParaRPr>
          </a:p>
          <a:p>
            <a:pPr algn="justLow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تناول الأسماك التي لم يتم تبريدها أو حفظها بشكل مناسب مما يسمح بتكاثر البكتيريا</a:t>
            </a:r>
            <a:r>
              <a:rPr lang="ar-SA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.</a:t>
            </a:r>
            <a:endParaRPr lang="ar-OM" sz="1800" dirty="0">
              <a:solidFill>
                <a:srgbClr val="000000"/>
              </a:solidFill>
              <a:latin typeface="Calibri" panose="020F0502020204030204"/>
              <a:cs typeface="Siwa Light" panose="00000400000000000000" pitchFamily="50" charset="-78"/>
            </a:endParaRPr>
          </a:p>
          <a:p>
            <a:pPr algn="justLow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ضعف الوعي حول التسمم السمكي وأعراضه، الأمر الذي يؤدي إلى تأخير التشخيص والعلاج.</a:t>
            </a:r>
          </a:p>
          <a:p>
            <a:pPr algn="justLow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الأشخاص الذين يعانون من الحساسية تجاه أنواع معينة من الأسماك يكونون أكثر عرضة للمضاعفات</a:t>
            </a:r>
            <a:r>
              <a:rPr lang="ar-SA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.</a:t>
            </a:r>
            <a:endParaRPr lang="ar-OM" sz="1800" dirty="0">
              <a:solidFill>
                <a:srgbClr val="000000"/>
              </a:solidFill>
              <a:latin typeface="Calibri" panose="020F0502020204030204"/>
              <a:cs typeface="Siwa Light" panose="00000400000000000000" pitchFamily="50" charset="-78"/>
            </a:endParaRPr>
          </a:p>
          <a:p>
            <a:pPr algn="justLow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الطهي غير الكافي للأسماك</a:t>
            </a:r>
            <a:r>
              <a:rPr lang="ar-SA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 </a:t>
            </a: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حيث لا يقضي على السموم الموجودة وبالتالي يزيد من المخاطر.</a:t>
            </a:r>
          </a:p>
        </p:txBody>
      </p:sp>
    </p:spTree>
    <p:extLst>
      <p:ext uri="{BB962C8B-B14F-4D97-AF65-F5344CB8AC3E}">
        <p14:creationId xmlns:p14="http://schemas.microsoft.com/office/powerpoint/2010/main" val="1122091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352"/>
            <a:ext cx="10515600" cy="1055302"/>
          </a:xfrm>
        </p:spPr>
        <p:txBody>
          <a:bodyPr>
            <a:normAutofit/>
          </a:bodyPr>
          <a:lstStyle/>
          <a:p>
            <a:pPr algn="ctr"/>
            <a:r>
              <a:rPr lang="ar-OM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r>
              <a:rPr lang="ar-SA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أعراض التسمم الشائعة  </a:t>
            </a:r>
            <a:endParaRPr lang="en-US" sz="3600" b="1" dirty="0">
              <a:solidFill>
                <a:srgbClr val="3399FF"/>
              </a:solidFill>
              <a:latin typeface="Calibri" panose="020F0502020204030204"/>
              <a:ea typeface="+mn-ea"/>
              <a:cs typeface="Siwa Light" panose="00000400000000000000" pitchFamily="50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4384" y="1681018"/>
            <a:ext cx="6039415" cy="4786894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ar-SA" sz="1400" dirty="0">
              <a:solidFill>
                <a:srgbClr val="555555"/>
              </a:solidFill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SA" sz="1400" dirty="0">
              <a:solidFill>
                <a:srgbClr val="555555"/>
              </a:solidFill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r>
              <a:rPr lang="ar-SA" sz="1400" dirty="0">
                <a:solidFill>
                  <a:srgbClr val="555555"/>
                </a:solidFill>
                <a:latin typeface="Poppins" panose="00000500000000000000" pitchFamily="2" charset="0"/>
              </a:rPr>
              <a:t> </a:t>
            </a:r>
          </a:p>
          <a:p>
            <a:pPr marL="0" indent="0" algn="r" rtl="1">
              <a:buNone/>
            </a:pPr>
            <a:endParaRPr lang="ar-SA" sz="1400" b="0" i="0" dirty="0">
              <a:solidFill>
                <a:srgbClr val="555555"/>
              </a:solidFill>
              <a:effectLst/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SA" sz="1400" dirty="0">
              <a:solidFill>
                <a:srgbClr val="555555"/>
              </a:solidFill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SA" sz="1400" b="0" i="0" dirty="0">
              <a:solidFill>
                <a:srgbClr val="555555"/>
              </a:solidFill>
              <a:effectLst/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OM" sz="1400" b="0" i="0" dirty="0">
              <a:solidFill>
                <a:srgbClr val="555555"/>
              </a:solidFill>
              <a:effectLst/>
              <a:latin typeface="Poppins" panose="00000500000000000000" pitchFamily="2" charset="0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489E8B-FD95-8F85-DD82-9C2A2B72CB45}"/>
              </a:ext>
            </a:extLst>
          </p:cNvPr>
          <p:cNvSpPr/>
          <p:nvPr/>
        </p:nvSpPr>
        <p:spPr>
          <a:xfrm>
            <a:off x="3552033" y="5478458"/>
            <a:ext cx="5676181" cy="7591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تظهر الأعراض غالبا خلال دقائق إلى ساعات بعد تناول السمك 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A6E765-2ADC-9CCD-7FAE-5C4B9FFF5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383" y="1699494"/>
            <a:ext cx="1502875" cy="374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0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A81C-9F27-AFDB-74D4-38D9F6DF2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1741"/>
            <a:ext cx="10515600" cy="983654"/>
          </a:xfrm>
        </p:spPr>
        <p:txBody>
          <a:bodyPr>
            <a:normAutofit/>
          </a:bodyPr>
          <a:lstStyle/>
          <a:p>
            <a:pPr algn="ctr"/>
            <a:r>
              <a:rPr lang="ar-SA" sz="3600" b="1" dirty="0">
                <a:solidFill>
                  <a:srgbClr val="3399FF"/>
                </a:solidFill>
                <a:latin typeface="Doran Medium" panose="00000600000000000000" pitchFamily="50" charset="-78"/>
                <a:cs typeface="Doran Medium" panose="00000600000000000000" pitchFamily="50" charset="-78"/>
              </a:rPr>
              <a:t>أعراض التسمم الشائعة </a:t>
            </a:r>
            <a:endParaRPr lang="en-US" sz="3600" b="1" dirty="0">
              <a:solidFill>
                <a:srgbClr val="3399FF"/>
              </a:solidFill>
              <a:latin typeface="Doran Medium" panose="00000600000000000000" pitchFamily="50" charset="-78"/>
              <a:cs typeface="Doran Medium" panose="00000600000000000000" pitchFamily="50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020D0-19F6-658C-B847-C36BA3118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532"/>
            <a:ext cx="10361802" cy="4504208"/>
          </a:xfrm>
        </p:spPr>
        <p:txBody>
          <a:bodyPr>
            <a:noAutofit/>
          </a:bodyPr>
          <a:lstStyle/>
          <a:p>
            <a:pPr marL="0" indent="0" algn="justLow" rtl="1">
              <a:lnSpc>
                <a:spcPct val="150000"/>
              </a:lnSpc>
              <a:buNone/>
            </a:pPr>
            <a:r>
              <a:rPr lang="en-GB" sz="2000" b="1" dirty="0">
                <a:solidFill>
                  <a:srgbClr val="000000"/>
                </a:solidFill>
                <a:latin typeface="Siwa Light" panose="00000400000000000000" pitchFamily="50" charset="-78"/>
                <a:cs typeface="Siwa Light" panose="00000400000000000000" pitchFamily="50" charset="-78"/>
              </a:rPr>
              <a:t> </a:t>
            </a:r>
            <a:endParaRPr lang="ar-OM" sz="20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6" name="AutoShape 2" descr="See related image detail. Meningitis symptoms cartoon style infographic Stock Vector | Adobe Stock">
            <a:extLst>
              <a:ext uri="{FF2B5EF4-FFF2-40B4-BE49-F238E27FC236}">
                <a16:creationId xmlns:a16="http://schemas.microsoft.com/office/drawing/2014/main" id="{330ECFA5-2F78-37B4-1BB0-2EEF41D9CE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1AB1C0B-1327-DFDB-4BC3-3DD46D1665FA}"/>
              </a:ext>
            </a:extLst>
          </p:cNvPr>
          <p:cNvSpPr/>
          <p:nvPr/>
        </p:nvSpPr>
        <p:spPr>
          <a:xfrm>
            <a:off x="8690121" y="3468911"/>
            <a:ext cx="2085929" cy="527500"/>
          </a:xfrm>
          <a:prstGeom prst="roundRect">
            <a:avLst/>
          </a:prstGeom>
          <a:noFill/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احمرار الوجه والشعور بالسخونة</a:t>
            </a:r>
            <a:endParaRPr lang="en-GB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665321-F02A-ECCD-DA6B-778A61949CA6}"/>
              </a:ext>
            </a:extLst>
          </p:cNvPr>
          <p:cNvSpPr/>
          <p:nvPr/>
        </p:nvSpPr>
        <p:spPr>
          <a:xfrm>
            <a:off x="5319787" y="3511806"/>
            <a:ext cx="2085929" cy="540198"/>
          </a:xfrm>
          <a:prstGeom prst="roundRect">
            <a:avLst/>
          </a:prstGeom>
          <a:noFill/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الصداع والدوخة</a:t>
            </a:r>
            <a:endParaRPr lang="en-GB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4190595-2E7B-610B-2EE3-E3FCFAAA4CBA}"/>
              </a:ext>
            </a:extLst>
          </p:cNvPr>
          <p:cNvSpPr/>
          <p:nvPr/>
        </p:nvSpPr>
        <p:spPr>
          <a:xfrm>
            <a:off x="1697823" y="3505228"/>
            <a:ext cx="2085929" cy="509103"/>
          </a:xfrm>
          <a:prstGeom prst="roundRect">
            <a:avLst/>
          </a:prstGeom>
          <a:noFill/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الحكة أو الطفح الجلدي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7C7ADEA-62A8-6ED9-4AAC-F541292E3EAB}"/>
              </a:ext>
            </a:extLst>
          </p:cNvPr>
          <p:cNvSpPr/>
          <p:nvPr/>
        </p:nvSpPr>
        <p:spPr>
          <a:xfrm>
            <a:off x="8690121" y="5780202"/>
            <a:ext cx="2085929" cy="527500"/>
          </a:xfrm>
          <a:prstGeom prst="roundRect">
            <a:avLst/>
          </a:prstGeom>
          <a:noFill/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الغثيان أو القيء والإسهال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7382CF3-8F81-F90D-2FCB-98D16DA5B9B7}"/>
              </a:ext>
            </a:extLst>
          </p:cNvPr>
          <p:cNvSpPr/>
          <p:nvPr/>
        </p:nvSpPr>
        <p:spPr>
          <a:xfrm>
            <a:off x="5353373" y="5821188"/>
            <a:ext cx="2085928" cy="533433"/>
          </a:xfrm>
          <a:prstGeom prst="roundRect">
            <a:avLst/>
          </a:prstGeom>
          <a:noFill/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خفقان القلب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D3E4500-39EA-4766-DE64-20DB9D3F3ED0}"/>
              </a:ext>
            </a:extLst>
          </p:cNvPr>
          <p:cNvSpPr/>
          <p:nvPr/>
        </p:nvSpPr>
        <p:spPr>
          <a:xfrm>
            <a:off x="1711066" y="5816920"/>
            <a:ext cx="2072686" cy="490782"/>
          </a:xfrm>
          <a:prstGeom prst="roundRect">
            <a:avLst/>
          </a:prstGeom>
          <a:noFill/>
          <a:ln w="28575">
            <a:solidFill>
              <a:srgbClr val="33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Siwa Light" panose="00000400000000000000" pitchFamily="50" charset="-78"/>
              </a:rPr>
              <a:t>أحيانا صعوبة في التنفس في بعض الحالات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30CD3C-214A-F7A2-6F01-7D7CB7872B9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97" t="4155" r="42431" b="59499"/>
          <a:stretch/>
        </p:blipFill>
        <p:spPr>
          <a:xfrm>
            <a:off x="9577098" y="4397749"/>
            <a:ext cx="947833" cy="13128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2D15C2-FA0E-3A61-E637-A78DF70236E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9124" t="13635" r="35166"/>
          <a:stretch/>
        </p:blipFill>
        <p:spPr>
          <a:xfrm>
            <a:off x="8450403" y="4461265"/>
            <a:ext cx="1197967" cy="130246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391DA9F-C079-A47C-7966-E01D77B5ED6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692"/>
          <a:stretch/>
        </p:blipFill>
        <p:spPr>
          <a:xfrm>
            <a:off x="1925619" y="1941531"/>
            <a:ext cx="1643580" cy="15171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0FA3CAE-7FC5-783A-7DA1-62830D05155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198" b="12393"/>
          <a:stretch/>
        </p:blipFill>
        <p:spPr>
          <a:xfrm>
            <a:off x="8820400" y="1790217"/>
            <a:ext cx="1704531" cy="160911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E5132A6-19A8-9090-AD24-E0FA3DD8EBC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5318" y="1994631"/>
            <a:ext cx="1241344" cy="14742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F795704-5526-9D06-720A-27DB3934612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218" t="8697" r="7622" b="9354"/>
          <a:stretch/>
        </p:blipFill>
        <p:spPr>
          <a:xfrm>
            <a:off x="2014844" y="4413708"/>
            <a:ext cx="1316380" cy="134000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0F1F318-E0C9-F1DA-B71C-99F9B8C71A5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6796"/>
          <a:stretch/>
        </p:blipFill>
        <p:spPr>
          <a:xfrm>
            <a:off x="5635317" y="4413707"/>
            <a:ext cx="1428532" cy="143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21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352"/>
            <a:ext cx="10515600" cy="1055302"/>
          </a:xfrm>
        </p:spPr>
        <p:txBody>
          <a:bodyPr>
            <a:normAutofit/>
          </a:bodyPr>
          <a:lstStyle/>
          <a:p>
            <a:pPr algn="ctr"/>
            <a:r>
              <a:rPr lang="ar-OM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 </a:t>
            </a:r>
            <a:r>
              <a:rPr lang="ar-SA" sz="3600" b="1" dirty="0">
                <a:solidFill>
                  <a:srgbClr val="3399FF"/>
                </a:solidFill>
                <a:latin typeface="Calibri" panose="020F0502020204030204"/>
                <a:ea typeface="+mn-ea"/>
                <a:cs typeface="Siwa Light" panose="00000400000000000000" pitchFamily="50" charset="-78"/>
              </a:rPr>
              <a:t>متى نتجه إلى الطوارئ ؟</a:t>
            </a:r>
            <a:endParaRPr lang="en-US" sz="3600" b="1" dirty="0">
              <a:solidFill>
                <a:srgbClr val="3399FF"/>
              </a:solidFill>
              <a:latin typeface="Calibri" panose="020F0502020204030204"/>
              <a:ea typeface="+mn-ea"/>
              <a:cs typeface="Siwa Light" panose="00000400000000000000" pitchFamily="50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7482" y="1681018"/>
            <a:ext cx="10016318" cy="4786894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ar-SA" sz="1800" dirty="0">
              <a:solidFill>
                <a:srgbClr val="000000"/>
              </a:solidFill>
              <a:latin typeface="Calibri" panose="020F0502020204030204"/>
              <a:cs typeface="Siwa Light" panose="00000400000000000000" pitchFamily="50" charset="-78"/>
            </a:endParaRPr>
          </a:p>
          <a:p>
            <a:pPr algn="justLow" rtl="1">
              <a:lnSpc>
                <a:spcPct val="200000"/>
              </a:lnSpc>
            </a:pPr>
            <a:r>
              <a:rPr lang="ar-SA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ي</a:t>
            </a:r>
            <a:r>
              <a:rPr lang="ar-OM" sz="1800" dirty="0">
                <a:solidFill>
                  <a:srgbClr val="000000"/>
                </a:solidFill>
                <a:latin typeface="Calibri" panose="020F0502020204030204"/>
                <a:cs typeface="Siwa Light" panose="00000400000000000000" pitchFamily="50" charset="-78"/>
              </a:rPr>
              <a:t>جب التوجه إلى المستشفى لعلاج التسمم فورًا إذا ظهرت أعراض مثل :</a:t>
            </a:r>
          </a:p>
          <a:p>
            <a:pPr algn="justLow" rtl="1">
              <a:lnSpc>
                <a:spcPct val="200000"/>
              </a:lnSpc>
            </a:pPr>
            <a:r>
              <a:rPr lang="ar-OM" sz="1800" dirty="0">
                <a:solidFill>
                  <a:srgbClr val="000000"/>
                </a:solidFill>
                <a:cs typeface="Siwa Light" panose="00000400000000000000" pitchFamily="50" charset="-78"/>
              </a:rPr>
              <a:t>القيء أو الإسهال المستمر لأكثر من 24 ساعة،</a:t>
            </a:r>
          </a:p>
          <a:p>
            <a:pPr algn="justLow" rtl="1">
              <a:lnSpc>
                <a:spcPct val="200000"/>
              </a:lnSpc>
            </a:pPr>
            <a:r>
              <a:rPr lang="ar-OM" sz="1800" dirty="0">
                <a:solidFill>
                  <a:srgbClr val="000000"/>
                </a:solidFill>
                <a:cs typeface="Siwa Light" panose="00000400000000000000" pitchFamily="50" charset="-78"/>
              </a:rPr>
              <a:t> ارتفاع درجة الحرارة، </a:t>
            </a:r>
            <a:endParaRPr lang="ar-SA" sz="1800" dirty="0">
              <a:solidFill>
                <a:srgbClr val="000000"/>
              </a:solidFill>
              <a:cs typeface="Siwa Light" panose="00000400000000000000" pitchFamily="50" charset="-78"/>
            </a:endParaRPr>
          </a:p>
          <a:p>
            <a:pPr algn="justLow" rtl="1">
              <a:lnSpc>
                <a:spcPct val="200000"/>
              </a:lnSpc>
            </a:pPr>
            <a:r>
              <a:rPr lang="ar-OM" sz="1800" dirty="0">
                <a:solidFill>
                  <a:srgbClr val="000000"/>
                </a:solidFill>
                <a:cs typeface="Siwa Light" panose="00000400000000000000" pitchFamily="50" charset="-78"/>
              </a:rPr>
              <a:t>الجفاف، الدوخة، أو الإغماء،</a:t>
            </a:r>
          </a:p>
          <a:p>
            <a:pPr algn="justLow" rtl="1">
              <a:lnSpc>
                <a:spcPct val="200000"/>
              </a:lnSpc>
            </a:pPr>
            <a:r>
              <a:rPr lang="ar-OM" sz="1800" dirty="0">
                <a:solidFill>
                  <a:srgbClr val="000000"/>
                </a:solidFill>
                <a:cs typeface="Siwa Light" panose="00000400000000000000" pitchFamily="50" charset="-78"/>
              </a:rPr>
              <a:t> وجود دم في البراز، أو آلام شديدة في البطن،</a:t>
            </a:r>
          </a:p>
          <a:p>
            <a:pPr algn="justLow" rtl="1">
              <a:lnSpc>
                <a:spcPct val="200000"/>
              </a:lnSpc>
            </a:pPr>
            <a:r>
              <a:rPr lang="ar-OM" sz="1800" dirty="0">
                <a:solidFill>
                  <a:srgbClr val="000000"/>
                </a:solidFill>
                <a:cs typeface="Siwa Light" panose="00000400000000000000" pitchFamily="50" charset="-78"/>
              </a:rPr>
              <a:t> اذا كان المصاب من الأطفال، كبار السن، الحوامل، أو مرضى الأمراض المزمنة، أنهم أكثر عرضة للمضاعفات </a:t>
            </a:r>
            <a:r>
              <a:rPr lang="ar-SA" sz="1400" dirty="0">
                <a:solidFill>
                  <a:srgbClr val="555555"/>
                </a:solidFill>
              </a:rPr>
              <a:t>.</a:t>
            </a:r>
          </a:p>
          <a:p>
            <a:pPr marL="0" indent="0" algn="r" rtl="1">
              <a:buNone/>
            </a:pPr>
            <a:endParaRPr lang="ar-SA" sz="1400" b="0" i="0" dirty="0">
              <a:solidFill>
                <a:srgbClr val="555555"/>
              </a:solidFill>
              <a:effectLst/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SA" sz="1400" dirty="0">
              <a:solidFill>
                <a:srgbClr val="555555"/>
              </a:solidFill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SA" sz="1400" b="0" i="0" dirty="0">
              <a:solidFill>
                <a:srgbClr val="555555"/>
              </a:solidFill>
              <a:effectLst/>
              <a:latin typeface="Poppins" panose="00000500000000000000" pitchFamily="2" charset="0"/>
            </a:endParaRPr>
          </a:p>
          <a:p>
            <a:pPr marL="0" indent="0" algn="r" rtl="1">
              <a:buNone/>
            </a:pPr>
            <a:endParaRPr lang="ar-OM" sz="1400" b="0" i="0" dirty="0">
              <a:solidFill>
                <a:srgbClr val="555555"/>
              </a:solidFill>
              <a:effectLst/>
              <a:latin typeface="Poppins" panose="00000500000000000000" pitchFamily="2" charset="0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6168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16802</TotalTime>
  <Words>946</Words>
  <Application>Microsoft Office PowerPoint</Application>
  <PresentationFormat>Widescreen</PresentationFormat>
  <Paragraphs>103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doran</vt:lpstr>
      <vt:lpstr>Doran Medium</vt:lpstr>
      <vt:lpstr>Poppins</vt:lpstr>
      <vt:lpstr>Siwa Light</vt:lpstr>
      <vt:lpstr>Office Theme</vt:lpstr>
      <vt:lpstr>1_Office Theme</vt:lpstr>
      <vt:lpstr> التسمم السكومبرويدي</vt:lpstr>
      <vt:lpstr>المحتويات </vt:lpstr>
      <vt:lpstr>التسمم السكومبريدوي   </vt:lpstr>
      <vt:lpstr>التسمم السكومبرويدي  </vt:lpstr>
      <vt:lpstr> أسباب التسمم </vt:lpstr>
      <vt:lpstr>العوامل التي تزيد من احتمالية حدوث التسمم*  </vt:lpstr>
      <vt:lpstr> أعراض التسمم الشائعة  </vt:lpstr>
      <vt:lpstr>أعراض التسمم الشائعة </vt:lpstr>
      <vt:lpstr> متى نتجه إلى الطوارئ ؟</vt:lpstr>
      <vt:lpstr> الوقاية </vt:lpstr>
      <vt:lpstr> الخلاصة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حملة حقيبتي أمان لصحتي</dc:title>
  <dc:creator>saif alrawahi</dc:creator>
  <cp:lastModifiedBy>ZAWINA KHAMIS RASHID AL SABAHI</cp:lastModifiedBy>
  <cp:revision>1096</cp:revision>
  <dcterms:created xsi:type="dcterms:W3CDTF">2024-08-11T06:17:28Z</dcterms:created>
  <dcterms:modified xsi:type="dcterms:W3CDTF">2026-08-12T08:27:48Z</dcterms:modified>
</cp:coreProperties>
</file>